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301" r:id="rId4"/>
    <p:sldId id="466" r:id="rId5"/>
    <p:sldId id="455" r:id="rId6"/>
    <p:sldId id="458" r:id="rId7"/>
    <p:sldId id="456" r:id="rId8"/>
    <p:sldId id="324" r:id="rId9"/>
    <p:sldId id="338" r:id="rId10"/>
    <p:sldId id="340" r:id="rId11"/>
    <p:sldId id="341" r:id="rId12"/>
    <p:sldId id="337" r:id="rId13"/>
    <p:sldId id="342" r:id="rId14"/>
    <p:sldId id="472" r:id="rId15"/>
    <p:sldId id="473" r:id="rId16"/>
    <p:sldId id="474" r:id="rId17"/>
    <p:sldId id="475" r:id="rId18"/>
    <p:sldId id="476" r:id="rId19"/>
    <p:sldId id="477" r:id="rId20"/>
    <p:sldId id="467" r:id="rId21"/>
    <p:sldId id="468" r:id="rId22"/>
    <p:sldId id="469" r:id="rId23"/>
    <p:sldId id="470" r:id="rId24"/>
    <p:sldId id="471" r:id="rId25"/>
    <p:sldId id="460" r:id="rId26"/>
    <p:sldId id="318" r:id="rId27"/>
    <p:sldId id="464" r:id="rId28"/>
    <p:sldId id="457" r:id="rId29"/>
    <p:sldId id="320" r:id="rId30"/>
    <p:sldId id="459" r:id="rId31"/>
    <p:sldId id="461" r:id="rId32"/>
    <p:sldId id="465" r:id="rId33"/>
    <p:sldId id="463" r:id="rId34"/>
    <p:sldId id="398" r:id="rId35"/>
    <p:sldId id="317" r:id="rId36"/>
    <p:sldId id="454" r:id="rId3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27C0728-BFBA-4018-A895-7E45D940962F}">
          <p14:sldIdLst>
            <p14:sldId id="256"/>
          </p14:sldIdLst>
        </p14:section>
        <p14:section name="COURSE CONTENT" id="{F4927CBE-FA17-46D1-BAAE-887D0AF2CCBF}">
          <p14:sldIdLst>
            <p14:sldId id="262"/>
            <p14:sldId id="301"/>
            <p14:sldId id="466"/>
            <p14:sldId id="455"/>
            <p14:sldId id="458"/>
            <p14:sldId id="456"/>
            <p14:sldId id="324"/>
            <p14:sldId id="338"/>
            <p14:sldId id="340"/>
            <p14:sldId id="341"/>
            <p14:sldId id="337"/>
            <p14:sldId id="342"/>
            <p14:sldId id="472"/>
            <p14:sldId id="473"/>
            <p14:sldId id="474"/>
            <p14:sldId id="475"/>
            <p14:sldId id="476"/>
            <p14:sldId id="477"/>
            <p14:sldId id="467"/>
            <p14:sldId id="468"/>
            <p14:sldId id="469"/>
            <p14:sldId id="470"/>
            <p14:sldId id="471"/>
            <p14:sldId id="460"/>
            <p14:sldId id="318"/>
            <p14:sldId id="464"/>
            <p14:sldId id="457"/>
            <p14:sldId id="320"/>
            <p14:sldId id="459"/>
            <p14:sldId id="461"/>
            <p14:sldId id="465"/>
            <p14:sldId id="463"/>
            <p14:sldId id="398"/>
            <p14:sldId id="317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nus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B8"/>
    <a:srgbClr val="3399FF"/>
    <a:srgbClr val="558FD5"/>
    <a:srgbClr val="008FD5"/>
    <a:srgbClr val="F7F7F7"/>
    <a:srgbClr val="00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4694"/>
  </p:normalViewPr>
  <p:slideViewPr>
    <p:cSldViewPr>
      <p:cViewPr varScale="1">
        <p:scale>
          <a:sx n="64" d="100"/>
          <a:sy n="64" d="100"/>
        </p:scale>
        <p:origin x="14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055D0-4B9A-4847-95FD-B6A0EA3C084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77817B-58EE-4A29-B581-4CD20E5B1FC4}">
      <dgm:prSet/>
      <dgm:spPr/>
      <dgm:t>
        <a:bodyPr/>
        <a:lstStyle/>
        <a:p>
          <a:r>
            <a:rPr lang="en-ID" dirty="0"/>
            <a:t>Typically use </a:t>
          </a:r>
          <a:r>
            <a:rPr lang="en-ID" b="1" dirty="0">
              <a:solidFill>
                <a:srgbClr val="FF0000"/>
              </a:solidFill>
            </a:rPr>
            <a:t>no more </a:t>
          </a:r>
          <a:r>
            <a:rPr lang="en-ID" dirty="0"/>
            <a:t>than </a:t>
          </a:r>
          <a:r>
            <a:rPr lang="en-ID" b="1" dirty="0">
              <a:solidFill>
                <a:srgbClr val="FF0000"/>
              </a:solidFill>
            </a:rPr>
            <a:t>5 hidden layers</a:t>
          </a:r>
          <a:r>
            <a:rPr lang="en-ID" dirty="0"/>
            <a:t>. Using more layers can </a:t>
          </a:r>
          <a:r>
            <a:rPr lang="en-ID" b="1" dirty="0">
              <a:solidFill>
                <a:srgbClr val="FF0000"/>
              </a:solidFill>
            </a:rPr>
            <a:t>degrade</a:t>
          </a:r>
          <a:r>
            <a:rPr lang="en-ID" dirty="0"/>
            <a:t> its performance  </a:t>
          </a:r>
          <a:endParaRPr lang="en-US" dirty="0"/>
        </a:p>
      </dgm:t>
    </dgm:pt>
    <dgm:pt modelId="{B525E481-186A-467A-9D83-D9C02DE7EDC8}" type="parTrans" cxnId="{27AEA673-B4A3-4A9D-A8D9-4745B0B12D36}">
      <dgm:prSet/>
      <dgm:spPr/>
      <dgm:t>
        <a:bodyPr/>
        <a:lstStyle/>
        <a:p>
          <a:endParaRPr lang="en-US"/>
        </a:p>
      </dgm:t>
    </dgm:pt>
    <dgm:pt modelId="{42A9098F-B497-4E2C-BE7D-8D2A62A2DF9F}" type="sibTrans" cxnId="{27AEA673-B4A3-4A9D-A8D9-4745B0B12D36}">
      <dgm:prSet/>
      <dgm:spPr/>
      <dgm:t>
        <a:bodyPr/>
        <a:lstStyle/>
        <a:p>
          <a:endParaRPr lang="en-US"/>
        </a:p>
      </dgm:t>
    </dgm:pt>
    <dgm:pt modelId="{7EDBDA24-0111-422D-8307-68C9ED362A05}">
      <dgm:prSet/>
      <dgm:spPr/>
      <dgm:t>
        <a:bodyPr/>
        <a:lstStyle/>
        <a:p>
          <a:r>
            <a:rPr lang="en-ID" dirty="0"/>
            <a:t>Use </a:t>
          </a:r>
          <a:r>
            <a:rPr lang="en-ID" b="1" dirty="0">
              <a:solidFill>
                <a:srgbClr val="FF0000"/>
              </a:solidFill>
            </a:rPr>
            <a:t>sigmoid</a:t>
          </a:r>
          <a:r>
            <a:rPr lang="en-ID" dirty="0"/>
            <a:t> as the activation function of all hidden layers</a:t>
          </a:r>
          <a:endParaRPr lang="en-US" dirty="0"/>
        </a:p>
      </dgm:t>
    </dgm:pt>
    <dgm:pt modelId="{BD3ABD34-7772-4C4B-9773-1096A29C17CF}" type="parTrans" cxnId="{C67E511D-B831-4870-B2B0-7A9AE0A35D2A}">
      <dgm:prSet/>
      <dgm:spPr/>
      <dgm:t>
        <a:bodyPr/>
        <a:lstStyle/>
        <a:p>
          <a:endParaRPr lang="en-US"/>
        </a:p>
      </dgm:t>
    </dgm:pt>
    <dgm:pt modelId="{C562CD10-9E15-4759-A44F-67DAF2AD1B9F}" type="sibTrans" cxnId="{C67E511D-B831-4870-B2B0-7A9AE0A35D2A}">
      <dgm:prSet/>
      <dgm:spPr/>
      <dgm:t>
        <a:bodyPr/>
        <a:lstStyle/>
        <a:p>
          <a:endParaRPr lang="en-US"/>
        </a:p>
      </dgm:t>
    </dgm:pt>
    <dgm:pt modelId="{F9D1990C-D836-4246-B5A6-D36505FBC2CF}">
      <dgm:prSet/>
      <dgm:spPr/>
      <dgm:t>
        <a:bodyPr/>
        <a:lstStyle/>
        <a:p>
          <a:r>
            <a:rPr lang="en-ID" dirty="0"/>
            <a:t>Its performance is usually </a:t>
          </a:r>
          <a:r>
            <a:rPr lang="en-ID" b="1" dirty="0">
              <a:solidFill>
                <a:srgbClr val="FF0000"/>
              </a:solidFill>
            </a:rPr>
            <a:t>inferior</a:t>
          </a:r>
          <a:r>
            <a:rPr lang="en-ID" dirty="0"/>
            <a:t> to </a:t>
          </a:r>
          <a:r>
            <a:rPr lang="en-ID" b="1" dirty="0">
              <a:solidFill>
                <a:srgbClr val="FF0000"/>
              </a:solidFill>
            </a:rPr>
            <a:t>Support Vector Machine (SVM)</a:t>
          </a:r>
          <a:r>
            <a:rPr lang="en-ID" dirty="0"/>
            <a:t>, the most popular machine learning algorithm at the time</a:t>
          </a:r>
          <a:endParaRPr lang="en-US" dirty="0"/>
        </a:p>
      </dgm:t>
    </dgm:pt>
    <dgm:pt modelId="{E2CB8013-D63C-45A9-8FA3-58FDB806D893}" type="parTrans" cxnId="{C3DAC23D-42A2-4A6D-B101-7886BA6F2FB3}">
      <dgm:prSet/>
      <dgm:spPr/>
      <dgm:t>
        <a:bodyPr/>
        <a:lstStyle/>
        <a:p>
          <a:endParaRPr lang="en-US"/>
        </a:p>
      </dgm:t>
    </dgm:pt>
    <dgm:pt modelId="{1E1A8205-A8F6-4A7C-B5DD-4D65CD662B3E}" type="sibTrans" cxnId="{C3DAC23D-42A2-4A6D-B101-7886BA6F2FB3}">
      <dgm:prSet/>
      <dgm:spPr/>
      <dgm:t>
        <a:bodyPr/>
        <a:lstStyle/>
        <a:p>
          <a:endParaRPr lang="en-US"/>
        </a:p>
      </dgm:t>
    </dgm:pt>
    <dgm:pt modelId="{9BBD54A2-400D-47E4-8AC2-E0C4FA2915C8}" type="pres">
      <dgm:prSet presAssocID="{68A055D0-4B9A-4847-95FD-B6A0EA3C0842}" presName="root" presStyleCnt="0">
        <dgm:presLayoutVars>
          <dgm:dir/>
          <dgm:resizeHandles val="exact"/>
        </dgm:presLayoutVars>
      </dgm:prSet>
      <dgm:spPr/>
    </dgm:pt>
    <dgm:pt modelId="{8DAC0DD7-E952-483A-B3A4-7903943B7788}" type="pres">
      <dgm:prSet presAssocID="{CE77817B-58EE-4A29-B581-4CD20E5B1FC4}" presName="compNode" presStyleCnt="0"/>
      <dgm:spPr/>
    </dgm:pt>
    <dgm:pt modelId="{0376ABB6-11B0-4F84-BBE4-8795541793C3}" type="pres">
      <dgm:prSet presAssocID="{CE77817B-58EE-4A29-B581-4CD20E5B1FC4}" presName="bgRect" presStyleLbl="bgShp" presStyleIdx="0" presStyleCnt="3"/>
      <dgm:spPr/>
    </dgm:pt>
    <dgm:pt modelId="{062ED6EB-28A4-44F7-A25C-9DF336956F8A}" type="pres">
      <dgm:prSet presAssocID="{CE77817B-58EE-4A29-B581-4CD20E5B1FC4}" presName="iconRect" presStyleLbl="node1" presStyleIdx="0" presStyleCnt="3" custAng="54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4D048235-39D2-4430-A739-92B05608FE4D}" type="pres">
      <dgm:prSet presAssocID="{CE77817B-58EE-4A29-B581-4CD20E5B1FC4}" presName="spaceRect" presStyleCnt="0"/>
      <dgm:spPr/>
    </dgm:pt>
    <dgm:pt modelId="{0AB01011-1085-43E8-98C0-3C6E17C7CAD1}" type="pres">
      <dgm:prSet presAssocID="{CE77817B-58EE-4A29-B581-4CD20E5B1FC4}" presName="parTx" presStyleLbl="revTx" presStyleIdx="0" presStyleCnt="3">
        <dgm:presLayoutVars>
          <dgm:chMax val="0"/>
          <dgm:chPref val="0"/>
        </dgm:presLayoutVars>
      </dgm:prSet>
      <dgm:spPr/>
    </dgm:pt>
    <dgm:pt modelId="{C6826588-2253-464B-B384-D4083C29E679}" type="pres">
      <dgm:prSet presAssocID="{42A9098F-B497-4E2C-BE7D-8D2A62A2DF9F}" presName="sibTrans" presStyleCnt="0"/>
      <dgm:spPr/>
    </dgm:pt>
    <dgm:pt modelId="{F334B35A-3057-443F-ACB7-51912A082349}" type="pres">
      <dgm:prSet presAssocID="{7EDBDA24-0111-422D-8307-68C9ED362A05}" presName="compNode" presStyleCnt="0"/>
      <dgm:spPr/>
    </dgm:pt>
    <dgm:pt modelId="{720963FD-B8B3-4CA3-BB0F-603ADBF5D46B}" type="pres">
      <dgm:prSet presAssocID="{7EDBDA24-0111-422D-8307-68C9ED362A05}" presName="bgRect" presStyleLbl="bgShp" presStyleIdx="1" presStyleCnt="3"/>
      <dgm:spPr/>
    </dgm:pt>
    <dgm:pt modelId="{8A0B54D0-7DCC-409C-8539-BC2A51EA990E}" type="pres">
      <dgm:prSet presAssocID="{7EDBDA24-0111-422D-8307-68C9ED362A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D49211A9-9284-44C5-B84C-63866B59779A}" type="pres">
      <dgm:prSet presAssocID="{7EDBDA24-0111-422D-8307-68C9ED362A05}" presName="spaceRect" presStyleCnt="0"/>
      <dgm:spPr/>
    </dgm:pt>
    <dgm:pt modelId="{915931D5-7D24-4640-AACA-B702C759BEF2}" type="pres">
      <dgm:prSet presAssocID="{7EDBDA24-0111-422D-8307-68C9ED362A05}" presName="parTx" presStyleLbl="revTx" presStyleIdx="1" presStyleCnt="3">
        <dgm:presLayoutVars>
          <dgm:chMax val="0"/>
          <dgm:chPref val="0"/>
        </dgm:presLayoutVars>
      </dgm:prSet>
      <dgm:spPr/>
    </dgm:pt>
    <dgm:pt modelId="{01FF13CD-FF7A-4892-B338-6FE810C82CF4}" type="pres">
      <dgm:prSet presAssocID="{C562CD10-9E15-4759-A44F-67DAF2AD1B9F}" presName="sibTrans" presStyleCnt="0"/>
      <dgm:spPr/>
    </dgm:pt>
    <dgm:pt modelId="{A071B34E-0129-428C-AC56-D62F1E520AF8}" type="pres">
      <dgm:prSet presAssocID="{F9D1990C-D836-4246-B5A6-D36505FBC2CF}" presName="compNode" presStyleCnt="0"/>
      <dgm:spPr/>
    </dgm:pt>
    <dgm:pt modelId="{EADCF960-4EDD-425B-B7FE-B758E298F92B}" type="pres">
      <dgm:prSet presAssocID="{F9D1990C-D836-4246-B5A6-D36505FBC2CF}" presName="bgRect" presStyleLbl="bgShp" presStyleIdx="2" presStyleCnt="3"/>
      <dgm:spPr/>
    </dgm:pt>
    <dgm:pt modelId="{56EE0C3F-54D0-4C00-ACAA-53CE05464D22}" type="pres">
      <dgm:prSet presAssocID="{F9D1990C-D836-4246-B5A6-D36505FBC2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EA9AA3D-9E12-4002-9224-CCA5BFB854E1}" type="pres">
      <dgm:prSet presAssocID="{F9D1990C-D836-4246-B5A6-D36505FBC2CF}" presName="spaceRect" presStyleCnt="0"/>
      <dgm:spPr/>
    </dgm:pt>
    <dgm:pt modelId="{507E84EE-D208-4963-9391-C28A540DBDDF}" type="pres">
      <dgm:prSet presAssocID="{F9D1990C-D836-4246-B5A6-D36505FBC2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67E511D-B831-4870-B2B0-7A9AE0A35D2A}" srcId="{68A055D0-4B9A-4847-95FD-B6A0EA3C0842}" destId="{7EDBDA24-0111-422D-8307-68C9ED362A05}" srcOrd="1" destOrd="0" parTransId="{BD3ABD34-7772-4C4B-9773-1096A29C17CF}" sibTransId="{C562CD10-9E15-4759-A44F-67DAF2AD1B9F}"/>
    <dgm:cxn modelId="{C3DAC23D-42A2-4A6D-B101-7886BA6F2FB3}" srcId="{68A055D0-4B9A-4847-95FD-B6A0EA3C0842}" destId="{F9D1990C-D836-4246-B5A6-D36505FBC2CF}" srcOrd="2" destOrd="0" parTransId="{E2CB8013-D63C-45A9-8FA3-58FDB806D893}" sibTransId="{1E1A8205-A8F6-4A7C-B5DD-4D65CD662B3E}"/>
    <dgm:cxn modelId="{27AEA673-B4A3-4A9D-A8D9-4745B0B12D36}" srcId="{68A055D0-4B9A-4847-95FD-B6A0EA3C0842}" destId="{CE77817B-58EE-4A29-B581-4CD20E5B1FC4}" srcOrd="0" destOrd="0" parTransId="{B525E481-186A-467A-9D83-D9C02DE7EDC8}" sibTransId="{42A9098F-B497-4E2C-BE7D-8D2A62A2DF9F}"/>
    <dgm:cxn modelId="{D3A5AA81-61EB-4F48-A72A-3CBF26113C1B}" type="presOf" srcId="{7EDBDA24-0111-422D-8307-68C9ED362A05}" destId="{915931D5-7D24-4640-AACA-B702C759BEF2}" srcOrd="0" destOrd="0" presId="urn:microsoft.com/office/officeart/2018/2/layout/IconVerticalSolidList"/>
    <dgm:cxn modelId="{D42BFB83-B6FB-41AC-89A1-AEFD4454FB9A}" type="presOf" srcId="{F9D1990C-D836-4246-B5A6-D36505FBC2CF}" destId="{507E84EE-D208-4963-9391-C28A540DBDDF}" srcOrd="0" destOrd="0" presId="urn:microsoft.com/office/officeart/2018/2/layout/IconVerticalSolidList"/>
    <dgm:cxn modelId="{6ADD9D95-084C-405E-B58F-CFC1A04311E6}" type="presOf" srcId="{68A055D0-4B9A-4847-95FD-B6A0EA3C0842}" destId="{9BBD54A2-400D-47E4-8AC2-E0C4FA2915C8}" srcOrd="0" destOrd="0" presId="urn:microsoft.com/office/officeart/2018/2/layout/IconVerticalSolidList"/>
    <dgm:cxn modelId="{87369FA6-948F-48CC-884B-1ECF39B816B2}" type="presOf" srcId="{CE77817B-58EE-4A29-B581-4CD20E5B1FC4}" destId="{0AB01011-1085-43E8-98C0-3C6E17C7CAD1}" srcOrd="0" destOrd="0" presId="urn:microsoft.com/office/officeart/2018/2/layout/IconVerticalSolidList"/>
    <dgm:cxn modelId="{72467F65-25AF-4209-9503-8D4DDACB3700}" type="presParOf" srcId="{9BBD54A2-400D-47E4-8AC2-E0C4FA2915C8}" destId="{8DAC0DD7-E952-483A-B3A4-7903943B7788}" srcOrd="0" destOrd="0" presId="urn:microsoft.com/office/officeart/2018/2/layout/IconVerticalSolidList"/>
    <dgm:cxn modelId="{F9C144B9-FDF5-4C41-ABDE-084C8D3705BD}" type="presParOf" srcId="{8DAC0DD7-E952-483A-B3A4-7903943B7788}" destId="{0376ABB6-11B0-4F84-BBE4-8795541793C3}" srcOrd="0" destOrd="0" presId="urn:microsoft.com/office/officeart/2018/2/layout/IconVerticalSolidList"/>
    <dgm:cxn modelId="{B58D2C6A-4092-4310-B03B-8E16D8A56575}" type="presParOf" srcId="{8DAC0DD7-E952-483A-B3A4-7903943B7788}" destId="{062ED6EB-28A4-44F7-A25C-9DF336956F8A}" srcOrd="1" destOrd="0" presId="urn:microsoft.com/office/officeart/2018/2/layout/IconVerticalSolidList"/>
    <dgm:cxn modelId="{D9377D01-4DDA-4AE5-BD54-2B5CFD1B35CB}" type="presParOf" srcId="{8DAC0DD7-E952-483A-B3A4-7903943B7788}" destId="{4D048235-39D2-4430-A739-92B05608FE4D}" srcOrd="2" destOrd="0" presId="urn:microsoft.com/office/officeart/2018/2/layout/IconVerticalSolidList"/>
    <dgm:cxn modelId="{B6877E6C-7C96-48E7-9A1F-118B56F8531F}" type="presParOf" srcId="{8DAC0DD7-E952-483A-B3A4-7903943B7788}" destId="{0AB01011-1085-43E8-98C0-3C6E17C7CAD1}" srcOrd="3" destOrd="0" presId="urn:microsoft.com/office/officeart/2018/2/layout/IconVerticalSolidList"/>
    <dgm:cxn modelId="{6596D8E7-C6CC-4330-9648-A62490BA5622}" type="presParOf" srcId="{9BBD54A2-400D-47E4-8AC2-E0C4FA2915C8}" destId="{C6826588-2253-464B-B384-D4083C29E679}" srcOrd="1" destOrd="0" presId="urn:microsoft.com/office/officeart/2018/2/layout/IconVerticalSolidList"/>
    <dgm:cxn modelId="{601CEDD9-1AA6-4D7B-B8B3-6A4169D97259}" type="presParOf" srcId="{9BBD54A2-400D-47E4-8AC2-E0C4FA2915C8}" destId="{F334B35A-3057-443F-ACB7-51912A082349}" srcOrd="2" destOrd="0" presId="urn:microsoft.com/office/officeart/2018/2/layout/IconVerticalSolidList"/>
    <dgm:cxn modelId="{09397310-6D0E-4B0E-924E-CE07249B81F3}" type="presParOf" srcId="{F334B35A-3057-443F-ACB7-51912A082349}" destId="{720963FD-B8B3-4CA3-BB0F-603ADBF5D46B}" srcOrd="0" destOrd="0" presId="urn:microsoft.com/office/officeart/2018/2/layout/IconVerticalSolidList"/>
    <dgm:cxn modelId="{4050E666-4A78-46B9-B970-F00005AF34AC}" type="presParOf" srcId="{F334B35A-3057-443F-ACB7-51912A082349}" destId="{8A0B54D0-7DCC-409C-8539-BC2A51EA990E}" srcOrd="1" destOrd="0" presId="urn:microsoft.com/office/officeart/2018/2/layout/IconVerticalSolidList"/>
    <dgm:cxn modelId="{E222BD03-E3C2-4C30-AE46-C711F3EC317C}" type="presParOf" srcId="{F334B35A-3057-443F-ACB7-51912A082349}" destId="{D49211A9-9284-44C5-B84C-63866B59779A}" srcOrd="2" destOrd="0" presId="urn:microsoft.com/office/officeart/2018/2/layout/IconVerticalSolidList"/>
    <dgm:cxn modelId="{59F675BA-55E2-4A0B-80C1-00598D834ED9}" type="presParOf" srcId="{F334B35A-3057-443F-ACB7-51912A082349}" destId="{915931D5-7D24-4640-AACA-B702C759BEF2}" srcOrd="3" destOrd="0" presId="urn:microsoft.com/office/officeart/2018/2/layout/IconVerticalSolidList"/>
    <dgm:cxn modelId="{B1F149DB-E6FD-4BFC-BB26-79EF6758292C}" type="presParOf" srcId="{9BBD54A2-400D-47E4-8AC2-E0C4FA2915C8}" destId="{01FF13CD-FF7A-4892-B338-6FE810C82CF4}" srcOrd="3" destOrd="0" presId="urn:microsoft.com/office/officeart/2018/2/layout/IconVerticalSolidList"/>
    <dgm:cxn modelId="{074A2E14-2837-45B2-8C9B-09F91E2F70CA}" type="presParOf" srcId="{9BBD54A2-400D-47E4-8AC2-E0C4FA2915C8}" destId="{A071B34E-0129-428C-AC56-D62F1E520AF8}" srcOrd="4" destOrd="0" presId="urn:microsoft.com/office/officeart/2018/2/layout/IconVerticalSolidList"/>
    <dgm:cxn modelId="{3F3E232E-3767-46B3-830F-EF02FF7A5C96}" type="presParOf" srcId="{A071B34E-0129-428C-AC56-D62F1E520AF8}" destId="{EADCF960-4EDD-425B-B7FE-B758E298F92B}" srcOrd="0" destOrd="0" presId="urn:microsoft.com/office/officeart/2018/2/layout/IconVerticalSolidList"/>
    <dgm:cxn modelId="{86468A16-0913-42FA-9D58-DFC14D776C9E}" type="presParOf" srcId="{A071B34E-0129-428C-AC56-D62F1E520AF8}" destId="{56EE0C3F-54D0-4C00-ACAA-53CE05464D22}" srcOrd="1" destOrd="0" presId="urn:microsoft.com/office/officeart/2018/2/layout/IconVerticalSolidList"/>
    <dgm:cxn modelId="{962695B8-99A0-4CAD-8E97-F38C39B7DF39}" type="presParOf" srcId="{A071B34E-0129-428C-AC56-D62F1E520AF8}" destId="{CEA9AA3D-9E12-4002-9224-CCA5BFB854E1}" srcOrd="2" destOrd="0" presId="urn:microsoft.com/office/officeart/2018/2/layout/IconVerticalSolidList"/>
    <dgm:cxn modelId="{C9973F7F-FDD5-4D54-8221-7B70324B5765}" type="presParOf" srcId="{A071B34E-0129-428C-AC56-D62F1E520AF8}" destId="{507E84EE-D208-4963-9391-C28A540DBD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F5BAA3-302F-4557-888D-D0C536FFDB5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D0017D-8ABC-437C-AAAB-2017B9526C46}">
      <dgm:prSet/>
      <dgm:spPr/>
      <dgm:t>
        <a:bodyPr/>
        <a:lstStyle/>
        <a:p>
          <a:pPr>
            <a:defRPr cap="all"/>
          </a:pPr>
          <a:r>
            <a:rPr lang="en-ID" dirty="0"/>
            <a:t>Ability to train deeper NN architecture</a:t>
          </a:r>
          <a:endParaRPr lang="en-US" dirty="0"/>
        </a:p>
      </dgm:t>
    </dgm:pt>
    <dgm:pt modelId="{4681CB80-D472-46AC-BF21-E863DE52ABFA}" type="parTrans" cxnId="{1F99E1DF-ECD4-4C45-B07C-EB20F8BE0DDF}">
      <dgm:prSet/>
      <dgm:spPr/>
      <dgm:t>
        <a:bodyPr/>
        <a:lstStyle/>
        <a:p>
          <a:endParaRPr lang="en-US"/>
        </a:p>
      </dgm:t>
    </dgm:pt>
    <dgm:pt modelId="{1553744A-73D2-4E66-82BC-F0806C0ABB37}" type="sibTrans" cxnId="{1F99E1DF-ECD4-4C45-B07C-EB20F8BE0DDF}">
      <dgm:prSet/>
      <dgm:spPr/>
      <dgm:t>
        <a:bodyPr/>
        <a:lstStyle/>
        <a:p>
          <a:endParaRPr lang="en-US"/>
        </a:p>
      </dgm:t>
    </dgm:pt>
    <dgm:pt modelId="{425856C0-950B-4278-A9B5-2DC2FDA5512A}">
      <dgm:prSet/>
      <dgm:spPr/>
      <dgm:t>
        <a:bodyPr/>
        <a:lstStyle/>
        <a:p>
          <a:pPr>
            <a:defRPr cap="all"/>
          </a:pPr>
          <a:r>
            <a:rPr lang="en-ID"/>
            <a:t>Big Data</a:t>
          </a:r>
          <a:endParaRPr lang="en-US"/>
        </a:p>
      </dgm:t>
    </dgm:pt>
    <dgm:pt modelId="{ABFA2015-51E8-4522-AC07-556BA82774C2}" type="parTrans" cxnId="{917F6F84-0269-45FF-85F3-8B278B45C73F}">
      <dgm:prSet/>
      <dgm:spPr/>
      <dgm:t>
        <a:bodyPr/>
        <a:lstStyle/>
        <a:p>
          <a:endParaRPr lang="en-US"/>
        </a:p>
      </dgm:t>
    </dgm:pt>
    <dgm:pt modelId="{2AFDDF19-164F-481C-A875-1B9C5633212D}" type="sibTrans" cxnId="{917F6F84-0269-45FF-85F3-8B278B45C73F}">
      <dgm:prSet/>
      <dgm:spPr/>
      <dgm:t>
        <a:bodyPr/>
        <a:lstStyle/>
        <a:p>
          <a:endParaRPr lang="en-US"/>
        </a:p>
      </dgm:t>
    </dgm:pt>
    <dgm:pt modelId="{9E7E7401-551B-48E9-963A-0AEB7A30E315}">
      <dgm:prSet/>
      <dgm:spPr/>
      <dgm:t>
        <a:bodyPr/>
        <a:lstStyle/>
        <a:p>
          <a:pPr>
            <a:defRPr cap="all"/>
          </a:pPr>
          <a:r>
            <a:rPr lang="en-ID"/>
            <a:t>GPU acceleration</a:t>
          </a:r>
          <a:endParaRPr lang="en-US"/>
        </a:p>
      </dgm:t>
    </dgm:pt>
    <dgm:pt modelId="{429431DA-172A-4970-B969-6005CBF591BA}" type="parTrans" cxnId="{FF60866F-2951-4900-9311-12142C07FDF6}">
      <dgm:prSet/>
      <dgm:spPr/>
      <dgm:t>
        <a:bodyPr/>
        <a:lstStyle/>
        <a:p>
          <a:endParaRPr lang="en-US"/>
        </a:p>
      </dgm:t>
    </dgm:pt>
    <dgm:pt modelId="{00CD5050-E14D-41E3-898E-FCD58278C608}" type="sibTrans" cxnId="{FF60866F-2951-4900-9311-12142C07FDF6}">
      <dgm:prSet/>
      <dgm:spPr/>
      <dgm:t>
        <a:bodyPr/>
        <a:lstStyle/>
        <a:p>
          <a:endParaRPr lang="en-US"/>
        </a:p>
      </dgm:t>
    </dgm:pt>
    <dgm:pt modelId="{32DAFE27-0F5F-41C0-BC2B-3D5C1722B2E9}" type="pres">
      <dgm:prSet presAssocID="{AAF5BAA3-302F-4557-888D-D0C536FFDB5D}" presName="Name0" presStyleCnt="0">
        <dgm:presLayoutVars>
          <dgm:dir/>
          <dgm:animLvl val="lvl"/>
          <dgm:resizeHandles val="exact"/>
        </dgm:presLayoutVars>
      </dgm:prSet>
      <dgm:spPr/>
    </dgm:pt>
    <dgm:pt modelId="{A8E9AF0F-A2B6-4162-814D-6C872C0493F6}" type="pres">
      <dgm:prSet presAssocID="{DCD0017D-8ABC-437C-AAAB-2017B9526C46}" presName="linNode" presStyleCnt="0"/>
      <dgm:spPr/>
    </dgm:pt>
    <dgm:pt modelId="{476E866B-E601-4012-B736-E73FE9F2EB55}" type="pres">
      <dgm:prSet presAssocID="{DCD0017D-8ABC-437C-AAAB-2017B9526C4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17813AB-6661-4943-8328-63267720E30D}" type="pres">
      <dgm:prSet presAssocID="{1553744A-73D2-4E66-82BC-F0806C0ABB37}" presName="sp" presStyleCnt="0"/>
      <dgm:spPr/>
    </dgm:pt>
    <dgm:pt modelId="{3428098F-2045-4800-BD08-42B34FC457C4}" type="pres">
      <dgm:prSet presAssocID="{425856C0-950B-4278-A9B5-2DC2FDA5512A}" presName="linNode" presStyleCnt="0"/>
      <dgm:spPr/>
    </dgm:pt>
    <dgm:pt modelId="{1386C229-8344-4E15-98CB-B69797D6C86D}" type="pres">
      <dgm:prSet presAssocID="{425856C0-950B-4278-A9B5-2DC2FDA5512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9446D25-6807-4F65-8C8E-EFFACF6ECCAE}" type="pres">
      <dgm:prSet presAssocID="{2AFDDF19-164F-481C-A875-1B9C5633212D}" presName="sp" presStyleCnt="0"/>
      <dgm:spPr/>
    </dgm:pt>
    <dgm:pt modelId="{92E75598-0DBB-4CAF-A1E5-04C79BC93BE5}" type="pres">
      <dgm:prSet presAssocID="{9E7E7401-551B-48E9-963A-0AEB7A30E315}" presName="linNode" presStyleCnt="0"/>
      <dgm:spPr/>
    </dgm:pt>
    <dgm:pt modelId="{DDF868FC-A74F-4F6C-80E8-80B95950F033}" type="pres">
      <dgm:prSet presAssocID="{9E7E7401-551B-48E9-963A-0AEB7A30E31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C8648A1F-FEA1-49B1-A5DB-66B3F5994378}" type="presOf" srcId="{9E7E7401-551B-48E9-963A-0AEB7A30E315}" destId="{DDF868FC-A74F-4F6C-80E8-80B95950F033}" srcOrd="0" destOrd="0" presId="urn:microsoft.com/office/officeart/2005/8/layout/vList5"/>
    <dgm:cxn modelId="{7B54556F-E8A7-4BA2-AE7A-6BB615541E78}" type="presOf" srcId="{425856C0-950B-4278-A9B5-2DC2FDA5512A}" destId="{1386C229-8344-4E15-98CB-B69797D6C86D}" srcOrd="0" destOrd="0" presId="urn:microsoft.com/office/officeart/2005/8/layout/vList5"/>
    <dgm:cxn modelId="{FF60866F-2951-4900-9311-12142C07FDF6}" srcId="{AAF5BAA3-302F-4557-888D-D0C536FFDB5D}" destId="{9E7E7401-551B-48E9-963A-0AEB7A30E315}" srcOrd="2" destOrd="0" parTransId="{429431DA-172A-4970-B969-6005CBF591BA}" sibTransId="{00CD5050-E14D-41E3-898E-FCD58278C608}"/>
    <dgm:cxn modelId="{30A1647F-6A67-415C-94F9-39B9B73B43DE}" type="presOf" srcId="{DCD0017D-8ABC-437C-AAAB-2017B9526C46}" destId="{476E866B-E601-4012-B736-E73FE9F2EB55}" srcOrd="0" destOrd="0" presId="urn:microsoft.com/office/officeart/2005/8/layout/vList5"/>
    <dgm:cxn modelId="{917F6F84-0269-45FF-85F3-8B278B45C73F}" srcId="{AAF5BAA3-302F-4557-888D-D0C536FFDB5D}" destId="{425856C0-950B-4278-A9B5-2DC2FDA5512A}" srcOrd="1" destOrd="0" parTransId="{ABFA2015-51E8-4522-AC07-556BA82774C2}" sibTransId="{2AFDDF19-164F-481C-A875-1B9C5633212D}"/>
    <dgm:cxn modelId="{083F1197-BF57-4221-8759-158E6AD7C767}" type="presOf" srcId="{AAF5BAA3-302F-4557-888D-D0C536FFDB5D}" destId="{32DAFE27-0F5F-41C0-BC2B-3D5C1722B2E9}" srcOrd="0" destOrd="0" presId="urn:microsoft.com/office/officeart/2005/8/layout/vList5"/>
    <dgm:cxn modelId="{1F99E1DF-ECD4-4C45-B07C-EB20F8BE0DDF}" srcId="{AAF5BAA3-302F-4557-888D-D0C536FFDB5D}" destId="{DCD0017D-8ABC-437C-AAAB-2017B9526C46}" srcOrd="0" destOrd="0" parTransId="{4681CB80-D472-46AC-BF21-E863DE52ABFA}" sibTransId="{1553744A-73D2-4E66-82BC-F0806C0ABB37}"/>
    <dgm:cxn modelId="{C593EB59-E57A-41B1-9BD5-6F556F035E69}" type="presParOf" srcId="{32DAFE27-0F5F-41C0-BC2B-3D5C1722B2E9}" destId="{A8E9AF0F-A2B6-4162-814D-6C872C0493F6}" srcOrd="0" destOrd="0" presId="urn:microsoft.com/office/officeart/2005/8/layout/vList5"/>
    <dgm:cxn modelId="{D45CA8A1-5C33-4AF1-B3F4-1C8E8E96C309}" type="presParOf" srcId="{A8E9AF0F-A2B6-4162-814D-6C872C0493F6}" destId="{476E866B-E601-4012-B736-E73FE9F2EB55}" srcOrd="0" destOrd="0" presId="urn:microsoft.com/office/officeart/2005/8/layout/vList5"/>
    <dgm:cxn modelId="{97605782-CFD7-4261-81B1-A07FA0A4C970}" type="presParOf" srcId="{32DAFE27-0F5F-41C0-BC2B-3D5C1722B2E9}" destId="{917813AB-6661-4943-8328-63267720E30D}" srcOrd="1" destOrd="0" presId="urn:microsoft.com/office/officeart/2005/8/layout/vList5"/>
    <dgm:cxn modelId="{BC517280-165B-450B-A00A-584DA43C3E6A}" type="presParOf" srcId="{32DAFE27-0F5F-41C0-BC2B-3D5C1722B2E9}" destId="{3428098F-2045-4800-BD08-42B34FC457C4}" srcOrd="2" destOrd="0" presId="urn:microsoft.com/office/officeart/2005/8/layout/vList5"/>
    <dgm:cxn modelId="{C7E62F82-C3A8-487A-A542-2B8786D3A794}" type="presParOf" srcId="{3428098F-2045-4800-BD08-42B34FC457C4}" destId="{1386C229-8344-4E15-98CB-B69797D6C86D}" srcOrd="0" destOrd="0" presId="urn:microsoft.com/office/officeart/2005/8/layout/vList5"/>
    <dgm:cxn modelId="{C9AF6F49-05FD-48B3-BA48-8A55CA60AD30}" type="presParOf" srcId="{32DAFE27-0F5F-41C0-BC2B-3D5C1722B2E9}" destId="{99446D25-6807-4F65-8C8E-EFFACF6ECCAE}" srcOrd="3" destOrd="0" presId="urn:microsoft.com/office/officeart/2005/8/layout/vList5"/>
    <dgm:cxn modelId="{F5D00545-7072-40F5-9AFE-4613736420FE}" type="presParOf" srcId="{32DAFE27-0F5F-41C0-BC2B-3D5C1722B2E9}" destId="{92E75598-0DBB-4CAF-A1E5-04C79BC93BE5}" srcOrd="4" destOrd="0" presId="urn:microsoft.com/office/officeart/2005/8/layout/vList5"/>
    <dgm:cxn modelId="{37B7F86E-207A-4B17-93B0-43C20CC28F4C}" type="presParOf" srcId="{92E75598-0DBB-4CAF-A1E5-04C79BC93BE5}" destId="{DDF868FC-A74F-4F6C-80E8-80B95950F03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6ABB6-11B0-4F84-BBE4-8795541793C3}">
      <dsp:nvSpPr>
        <dsp:cNvPr id="0" name=""/>
        <dsp:cNvSpPr/>
      </dsp:nvSpPr>
      <dsp:spPr>
        <a:xfrm>
          <a:off x="0" y="575"/>
          <a:ext cx="7529265" cy="134733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ED6EB-28A4-44F7-A25C-9DF336956F8A}">
      <dsp:nvSpPr>
        <dsp:cNvPr id="0" name=""/>
        <dsp:cNvSpPr/>
      </dsp:nvSpPr>
      <dsp:spPr>
        <a:xfrm rot="5400000">
          <a:off x="407568" y="303726"/>
          <a:ext cx="741034" cy="741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01011-1085-43E8-98C0-3C6E17C7CAD1}">
      <dsp:nvSpPr>
        <dsp:cNvPr id="0" name=""/>
        <dsp:cNvSpPr/>
      </dsp:nvSpPr>
      <dsp:spPr>
        <a:xfrm>
          <a:off x="1556171" y="575"/>
          <a:ext cx="5973093" cy="1347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593" tIns="142593" rIns="142593" bIns="14259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/>
            <a:t>Typically use </a:t>
          </a:r>
          <a:r>
            <a:rPr lang="en-ID" sz="2400" b="1" kern="1200" dirty="0">
              <a:solidFill>
                <a:srgbClr val="FF0000"/>
              </a:solidFill>
            </a:rPr>
            <a:t>no more </a:t>
          </a:r>
          <a:r>
            <a:rPr lang="en-ID" sz="2400" kern="1200" dirty="0"/>
            <a:t>than </a:t>
          </a:r>
          <a:r>
            <a:rPr lang="en-ID" sz="2400" b="1" kern="1200" dirty="0">
              <a:solidFill>
                <a:srgbClr val="FF0000"/>
              </a:solidFill>
            </a:rPr>
            <a:t>5 hidden layers</a:t>
          </a:r>
          <a:r>
            <a:rPr lang="en-ID" sz="2400" kern="1200" dirty="0"/>
            <a:t>. Using more layers can </a:t>
          </a:r>
          <a:r>
            <a:rPr lang="en-ID" sz="2400" b="1" kern="1200" dirty="0">
              <a:solidFill>
                <a:srgbClr val="FF0000"/>
              </a:solidFill>
            </a:rPr>
            <a:t>degrade</a:t>
          </a:r>
          <a:r>
            <a:rPr lang="en-ID" sz="2400" kern="1200" dirty="0"/>
            <a:t> its performance  </a:t>
          </a:r>
          <a:endParaRPr lang="en-US" sz="2400" kern="1200" dirty="0"/>
        </a:p>
      </dsp:txBody>
      <dsp:txXfrm>
        <a:off x="1556171" y="575"/>
        <a:ext cx="5973093" cy="1347334"/>
      </dsp:txXfrm>
    </dsp:sp>
    <dsp:sp modelId="{720963FD-B8B3-4CA3-BB0F-603ADBF5D46B}">
      <dsp:nvSpPr>
        <dsp:cNvPr id="0" name=""/>
        <dsp:cNvSpPr/>
      </dsp:nvSpPr>
      <dsp:spPr>
        <a:xfrm>
          <a:off x="0" y="1684744"/>
          <a:ext cx="7529265" cy="134733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B54D0-7DCC-409C-8539-BC2A51EA990E}">
      <dsp:nvSpPr>
        <dsp:cNvPr id="0" name=""/>
        <dsp:cNvSpPr/>
      </dsp:nvSpPr>
      <dsp:spPr>
        <a:xfrm>
          <a:off x="407568" y="1987894"/>
          <a:ext cx="741034" cy="7410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931D5-7D24-4640-AACA-B702C759BEF2}">
      <dsp:nvSpPr>
        <dsp:cNvPr id="0" name=""/>
        <dsp:cNvSpPr/>
      </dsp:nvSpPr>
      <dsp:spPr>
        <a:xfrm>
          <a:off x="1556171" y="1684744"/>
          <a:ext cx="5973093" cy="1347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593" tIns="142593" rIns="142593" bIns="14259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/>
            <a:t>Use </a:t>
          </a:r>
          <a:r>
            <a:rPr lang="en-ID" sz="2400" b="1" kern="1200" dirty="0">
              <a:solidFill>
                <a:srgbClr val="FF0000"/>
              </a:solidFill>
            </a:rPr>
            <a:t>sigmoid</a:t>
          </a:r>
          <a:r>
            <a:rPr lang="en-ID" sz="2400" kern="1200" dirty="0"/>
            <a:t> as the activation function of all hidden layers</a:t>
          </a:r>
          <a:endParaRPr lang="en-US" sz="2400" kern="1200" dirty="0"/>
        </a:p>
      </dsp:txBody>
      <dsp:txXfrm>
        <a:off x="1556171" y="1684744"/>
        <a:ext cx="5973093" cy="1347334"/>
      </dsp:txXfrm>
    </dsp:sp>
    <dsp:sp modelId="{EADCF960-4EDD-425B-B7FE-B758E298F92B}">
      <dsp:nvSpPr>
        <dsp:cNvPr id="0" name=""/>
        <dsp:cNvSpPr/>
      </dsp:nvSpPr>
      <dsp:spPr>
        <a:xfrm>
          <a:off x="0" y="3368912"/>
          <a:ext cx="7529265" cy="134733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E0C3F-54D0-4C00-ACAA-53CE05464D22}">
      <dsp:nvSpPr>
        <dsp:cNvPr id="0" name=""/>
        <dsp:cNvSpPr/>
      </dsp:nvSpPr>
      <dsp:spPr>
        <a:xfrm>
          <a:off x="407568" y="3672062"/>
          <a:ext cx="741034" cy="7410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E84EE-D208-4963-9391-C28A540DBDDF}">
      <dsp:nvSpPr>
        <dsp:cNvPr id="0" name=""/>
        <dsp:cNvSpPr/>
      </dsp:nvSpPr>
      <dsp:spPr>
        <a:xfrm>
          <a:off x="1556171" y="3368912"/>
          <a:ext cx="5973093" cy="1347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593" tIns="142593" rIns="142593" bIns="14259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/>
            <a:t>Its performance is usually </a:t>
          </a:r>
          <a:r>
            <a:rPr lang="en-ID" sz="2400" b="1" kern="1200" dirty="0">
              <a:solidFill>
                <a:srgbClr val="FF0000"/>
              </a:solidFill>
            </a:rPr>
            <a:t>inferior</a:t>
          </a:r>
          <a:r>
            <a:rPr lang="en-ID" sz="2400" kern="1200" dirty="0"/>
            <a:t> to </a:t>
          </a:r>
          <a:r>
            <a:rPr lang="en-ID" sz="2400" b="1" kern="1200" dirty="0">
              <a:solidFill>
                <a:srgbClr val="FF0000"/>
              </a:solidFill>
            </a:rPr>
            <a:t>Support Vector Machine (SVM)</a:t>
          </a:r>
          <a:r>
            <a:rPr lang="en-ID" sz="2400" kern="1200" dirty="0"/>
            <a:t>, the most popular machine learning algorithm at the time</a:t>
          </a:r>
          <a:endParaRPr lang="en-US" sz="2400" kern="1200" dirty="0"/>
        </a:p>
      </dsp:txBody>
      <dsp:txXfrm>
        <a:off x="1556171" y="3368912"/>
        <a:ext cx="5973093" cy="1347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E866B-E601-4012-B736-E73FE9F2EB55}">
      <dsp:nvSpPr>
        <dsp:cNvPr id="0" name=""/>
        <dsp:cNvSpPr/>
      </dsp:nvSpPr>
      <dsp:spPr>
        <a:xfrm>
          <a:off x="2409364" y="1572"/>
          <a:ext cx="2710535" cy="103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D" sz="2000" kern="1200" dirty="0"/>
            <a:t>Ability to train deeper NN architecture</a:t>
          </a:r>
          <a:endParaRPr lang="en-US" sz="2000" kern="1200" dirty="0"/>
        </a:p>
      </dsp:txBody>
      <dsp:txXfrm>
        <a:off x="2460015" y="52223"/>
        <a:ext cx="2609233" cy="936293"/>
      </dsp:txXfrm>
    </dsp:sp>
    <dsp:sp modelId="{1386C229-8344-4E15-98CB-B69797D6C86D}">
      <dsp:nvSpPr>
        <dsp:cNvPr id="0" name=""/>
        <dsp:cNvSpPr/>
      </dsp:nvSpPr>
      <dsp:spPr>
        <a:xfrm>
          <a:off x="2409364" y="1091047"/>
          <a:ext cx="2710535" cy="103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D" sz="2000" kern="1200"/>
            <a:t>Big Data</a:t>
          </a:r>
          <a:endParaRPr lang="en-US" sz="2000" kern="1200"/>
        </a:p>
      </dsp:txBody>
      <dsp:txXfrm>
        <a:off x="2460015" y="1141698"/>
        <a:ext cx="2609233" cy="936293"/>
      </dsp:txXfrm>
    </dsp:sp>
    <dsp:sp modelId="{DDF868FC-A74F-4F6C-80E8-80B95950F033}">
      <dsp:nvSpPr>
        <dsp:cNvPr id="0" name=""/>
        <dsp:cNvSpPr/>
      </dsp:nvSpPr>
      <dsp:spPr>
        <a:xfrm>
          <a:off x="2409364" y="2180523"/>
          <a:ext cx="2710535" cy="103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D" sz="2000" kern="1200"/>
            <a:t>GPU acceleration</a:t>
          </a:r>
          <a:endParaRPr lang="en-US" sz="2000" kern="1200"/>
        </a:p>
      </dsp:txBody>
      <dsp:txXfrm>
        <a:off x="2460015" y="2231174"/>
        <a:ext cx="2609233" cy="936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53BEC-4CDD-41F8-A51E-61420FE8D153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7E664-4213-4A0F-ADFD-17D1B82B29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255FA79B-1EB3-406D-9328-AE72EA92308F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BFC9-20AB-426A-B235-B0F24E874B0C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51378-1331-4C9F-A924-28596F4E2A1C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371600"/>
            <a:ext cx="7543800" cy="639688"/>
          </a:xfrm>
        </p:spPr>
        <p:txBody>
          <a:bodyPr>
            <a:normAutofit/>
          </a:bodyPr>
          <a:lstStyle>
            <a:lvl1pPr algn="ctr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0128E760-7C15-42F8-B051-F548DC2F0B0B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143000" y="2011288"/>
            <a:ext cx="7605464" cy="4458135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20D0-A89A-4A89-A6A7-9A4CF7EB6BD4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9C1AB-1DC5-4B71-9B89-CF2156684163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FF56-21CB-4098-81D8-F6320D606675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D5520-2A1D-4413-BB28-F5CA925DCCE9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85F3-8FA0-41EA-AEFF-94C1C27209D7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CC21-0AC3-438E-81E0-A279C7D9AE2B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750-3035-4C51-8349-6269EA0EE55D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7CD36-54DD-4229-9AEA-D1FDE206A5D4}" type="datetime1">
              <a:rPr lang="id-ID" smtClean="0"/>
              <a:pPr/>
              <a:t>31/05/2022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3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33528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4000" dirty="0"/>
              <a:t>Intro to Neural Network &amp; Deep Learning</a:t>
            </a:r>
            <a:br>
              <a:rPr lang="en-US" sz="4000" dirty="0"/>
            </a:br>
            <a:br>
              <a:rPr lang="en-US" sz="4000" dirty="0"/>
            </a:br>
            <a:r>
              <a:rPr lang="en-US" sz="4000"/>
              <a:t>Session 20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</a:t>
            </a:fld>
            <a:endParaRPr lang="id-ID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F0EBB83-C62E-481F-8AFC-1C6096148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887" y="1676400"/>
            <a:ext cx="7072313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63850" marR="0" lvl="0" indent="-2863850" algn="l" rtl="0">
              <a:spcBef>
                <a:spcPts val="0"/>
              </a:spcBef>
              <a:spcAft>
                <a:spcPts val="0"/>
              </a:spcAft>
              <a:buNone/>
              <a:tabLst>
                <a:tab pos="2743200" algn="l"/>
              </a:tabLst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Course</a:t>
            </a: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COMP6065001- Artificial Intelligence</a:t>
            </a:r>
            <a:endParaRPr lang="en-US" sz="1800"/>
          </a:p>
          <a:p>
            <a:pPr>
              <a:spcBef>
                <a:spcPct val="20000"/>
              </a:spcBef>
              <a:tabLst>
                <a:tab pos="1320800" algn="l"/>
                <a:tab pos="2054225" algn="l"/>
              </a:tabLst>
            </a:pPr>
            <a:r>
              <a:rPr lang="en-US" sz="2400">
                <a:solidFill>
                  <a:schemeClr val="bg1"/>
                </a:solidFill>
                <a:latin typeface="Open Sans"/>
              </a:rPr>
              <a:t>Effective </a:t>
            </a:r>
            <a:r>
              <a:rPr lang="en-US" sz="2400" dirty="0">
                <a:solidFill>
                  <a:schemeClr val="bg1"/>
                </a:solidFill>
                <a:latin typeface="Open Sans"/>
              </a:rPr>
              <a:t>Period	: September 2022</a:t>
            </a:r>
            <a:endParaRPr lang="en-US" sz="1400" dirty="0">
              <a:solidFill>
                <a:schemeClr val="bg1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873E-2540-46E5-A82B-37DE146F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Artificial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08CDE-2959-4AA1-8D5A-5223DF29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10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F4F84-FEFC-4BC1-A4D5-A309BBE13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Feed-forward neural networks</a:t>
            </a:r>
          </a:p>
          <a:p>
            <a:pPr lvl="1"/>
            <a:r>
              <a:rPr lang="en-US" dirty="0"/>
              <a:t>Single-layer (Perceptron network)</a:t>
            </a:r>
          </a:p>
          <a:p>
            <a:pPr lvl="2"/>
            <a:r>
              <a:rPr lang="en-US" dirty="0"/>
              <a:t>Works in </a:t>
            </a:r>
            <a:r>
              <a:rPr lang="en-US" b="1" dirty="0">
                <a:solidFill>
                  <a:srgbClr val="3399FF"/>
                </a:solidFill>
              </a:rPr>
              <a:t>linear</a:t>
            </a:r>
            <a:r>
              <a:rPr lang="en-US" dirty="0"/>
              <a:t> problem only</a:t>
            </a:r>
          </a:p>
          <a:p>
            <a:pPr lvl="1"/>
            <a:r>
              <a:rPr lang="en-US" dirty="0"/>
              <a:t>Multi-layer network</a:t>
            </a:r>
          </a:p>
          <a:p>
            <a:pPr lvl="2"/>
            <a:r>
              <a:rPr lang="en-US" dirty="0"/>
              <a:t>Works in </a:t>
            </a:r>
            <a:r>
              <a:rPr lang="en-US" b="1" dirty="0">
                <a:solidFill>
                  <a:srgbClr val="3399FF"/>
                </a:solidFill>
              </a:rPr>
              <a:t>non-linear</a:t>
            </a:r>
            <a:r>
              <a:rPr lang="en-US" dirty="0"/>
              <a:t> problem too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9D0D-549A-4350-A7BE-20E69377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9800" y="2005501"/>
            <a:ext cx="2280179" cy="2069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89D064-41B7-4A94-A9A5-7E4E68BC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6220" y="4495800"/>
            <a:ext cx="4275432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4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C3B8-DE2D-4FBF-85A6-CF605EBA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Artificial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DA1B8-38A9-40D3-98D9-8E041350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11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C383-D12E-402E-9A96-C9304C0A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the cases of </a:t>
            </a:r>
            <a:r>
              <a:rPr lang="en-US" b="1" dirty="0"/>
              <a:t>and</a:t>
            </a:r>
            <a:r>
              <a:rPr lang="en-US" dirty="0"/>
              <a:t>, </a:t>
            </a:r>
            <a:r>
              <a:rPr lang="en-US" b="1" dirty="0"/>
              <a:t>or</a:t>
            </a:r>
            <a:r>
              <a:rPr lang="en-US" dirty="0"/>
              <a:t>, </a:t>
            </a:r>
            <a:r>
              <a:rPr lang="en-US" b="1" dirty="0" err="1"/>
              <a:t>xor</a:t>
            </a:r>
            <a:r>
              <a:rPr lang="en-US" dirty="0"/>
              <a:t> for single-layer perceptron</a:t>
            </a:r>
          </a:p>
          <a:p>
            <a:pPr lvl="1"/>
            <a:r>
              <a:rPr lang="en-US" dirty="0"/>
              <a:t>How can we solve the </a:t>
            </a:r>
            <a:r>
              <a:rPr lang="en-US" b="1" dirty="0" err="1"/>
              <a:t>xor</a:t>
            </a:r>
            <a:r>
              <a:rPr lang="en-US" dirty="0"/>
              <a:t>?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07DEC-5C2F-4726-8D35-02290D4A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3276600"/>
            <a:ext cx="7810500" cy="26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0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9FD9-6BD6-4843-94A1-FC328E2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Artificial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3B09D-A07C-47D2-B7FD-42AC3104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12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A45FE-0A28-4C0B-8B1F-42DE8385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Multi-layer network</a:t>
            </a:r>
          </a:p>
          <a:p>
            <a:pPr lvl="1"/>
            <a:r>
              <a:rPr lang="en-US" dirty="0"/>
              <a:t>Contains hidden units (3,4)</a:t>
            </a:r>
          </a:p>
          <a:p>
            <a:pPr lvl="1"/>
            <a:r>
              <a:rPr lang="en-US" dirty="0"/>
              <a:t>Activation function is complex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optimize?</a:t>
            </a:r>
          </a:p>
          <a:p>
            <a:pPr lvl="1"/>
            <a:r>
              <a:rPr lang="en-US" dirty="0"/>
              <a:t>Using back propagation for gradient descent!</a:t>
            </a:r>
          </a:p>
          <a:p>
            <a:pPr lvl="2"/>
            <a:r>
              <a:rPr lang="en-US" dirty="0"/>
              <a:t>We propagate the derivatives value</a:t>
            </a:r>
          </a:p>
          <a:p>
            <a:pPr lvl="1"/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7532-542F-44C3-86EB-C6920438A8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6400" y="2011288"/>
            <a:ext cx="3392762" cy="1757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2C191-694A-4472-86CB-461164C468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042" y="3612041"/>
            <a:ext cx="8089758" cy="10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2737-9B80-4C5F-9ABD-210FB715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06E22-A732-4CE3-8940-24ADFB2A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13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15CED-DFF3-4700-A78D-CA05BF31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399FF"/>
                </a:solidFill>
              </a:rPr>
              <a:t>back-propagation process </a:t>
            </a:r>
            <a:r>
              <a:rPr lang="en-US" dirty="0"/>
              <a:t>can be summarized as follows</a:t>
            </a:r>
          </a:p>
          <a:p>
            <a:pPr lvl="1"/>
            <a:r>
              <a:rPr lang="en-US" dirty="0"/>
              <a:t>Compute the </a:t>
            </a:r>
            <a:r>
              <a:rPr lang="en-US" dirty="0">
                <a:solidFill>
                  <a:srgbClr val="3399FF"/>
                </a:solidFill>
              </a:rPr>
              <a:t>derivative values </a:t>
            </a:r>
            <a:r>
              <a:rPr lang="en-US" dirty="0"/>
              <a:t>for the output units, using the observed error</a:t>
            </a:r>
          </a:p>
          <a:p>
            <a:pPr lvl="1"/>
            <a:r>
              <a:rPr lang="en-US" dirty="0"/>
              <a:t>Starting with output layer, repeat the following for each layer until the earliest hidden layer is reached</a:t>
            </a:r>
          </a:p>
          <a:p>
            <a:pPr lvl="2"/>
            <a:r>
              <a:rPr lang="en-US" dirty="0">
                <a:solidFill>
                  <a:srgbClr val="3399FF"/>
                </a:solidFill>
              </a:rPr>
              <a:t>Propagate the derivative </a:t>
            </a:r>
            <a:r>
              <a:rPr lang="en-US" dirty="0"/>
              <a:t>values back to the previous layer</a:t>
            </a:r>
          </a:p>
          <a:p>
            <a:pPr lvl="2"/>
            <a:r>
              <a:rPr lang="en-US" dirty="0">
                <a:solidFill>
                  <a:srgbClr val="3399FF"/>
                </a:solidFill>
              </a:rPr>
              <a:t>Update the weights </a:t>
            </a:r>
            <a:r>
              <a:rPr lang="en-US" dirty="0"/>
              <a:t>between the two layer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294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3D19-0958-42DB-996C-318C2C2C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D98A4-C0A0-4246-81D2-CAC1BACD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14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41635-F84B-4704-B970-ABFB4E2D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W1=0.15, W2=0.4, W3=0.6</a:t>
            </a:r>
          </a:p>
          <a:p>
            <a:r>
              <a:rPr lang="en-US" dirty="0"/>
              <a:t>W4=0.1, W5=0.21, W6=0.31</a:t>
            </a:r>
          </a:p>
          <a:p>
            <a:r>
              <a:rPr lang="en-US" dirty="0"/>
              <a:t>B1=1, B2=1, B3=1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E6B1F-E687-474E-BF97-3CE6CE29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581400"/>
            <a:ext cx="3797495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8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E34C-8EAC-4C51-BB3E-FD68D0C2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D2D02-1BAC-45E4-92B3-8719979A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15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69564-9B89-45D8-B794-48620C54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X1=(In1*W1)+(In2*W2)+B1</a:t>
            </a:r>
          </a:p>
          <a:p>
            <a:r>
              <a:rPr lang="en-US" dirty="0"/>
              <a:t>    =(1*0.15)+(0*0.4)+1</a:t>
            </a:r>
          </a:p>
          <a:p>
            <a:r>
              <a:rPr lang="en-US" dirty="0"/>
              <a:t>    =1.15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7D136-C826-45D9-813E-05E74911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69990"/>
            <a:ext cx="4305300" cy="245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5071-9791-4F84-B21C-DB1EF439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5C37F-9FBD-490C-96C6-4B4F2EE0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16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B757B-EC5B-41EF-8BAF-1D58AC6B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X2=(In1*W3)+(In2*W4)+B2</a:t>
            </a:r>
          </a:p>
          <a:p>
            <a:r>
              <a:rPr lang="en-US" dirty="0"/>
              <a:t>    =(1*0.6)+(0*0.1)+1</a:t>
            </a:r>
          </a:p>
          <a:p>
            <a:r>
              <a:rPr lang="en-US" dirty="0"/>
              <a:t>    =1.6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944F6-679B-43EC-BD60-4B41A293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39960"/>
            <a:ext cx="4495800" cy="25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0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2883-3A53-435E-BEAA-79077B1B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489A8-8A71-4E9A-97C2-0EDD3244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17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1B0DE-BB10-4A49-86A3-E84421635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X1=1/(1+e^-1.15)</a:t>
            </a:r>
          </a:p>
          <a:p>
            <a:r>
              <a:rPr lang="en-US" dirty="0"/>
              <a:t>     =1/(1+0.31664)</a:t>
            </a:r>
          </a:p>
          <a:p>
            <a:r>
              <a:rPr lang="en-US" dirty="0"/>
              <a:t>     =0.75991</a:t>
            </a:r>
          </a:p>
          <a:p>
            <a:r>
              <a:rPr lang="en-US" dirty="0"/>
              <a:t>X2=1/(1+e^-1.6)</a:t>
            </a:r>
          </a:p>
          <a:p>
            <a:r>
              <a:rPr lang="en-US" dirty="0"/>
              <a:t>     =1/(1+0.201397)</a:t>
            </a:r>
          </a:p>
          <a:p>
            <a:r>
              <a:rPr lang="en-US" dirty="0"/>
              <a:t>     =0.832018</a:t>
            </a:r>
          </a:p>
        </p:txBody>
      </p:sp>
    </p:spTree>
    <p:extLst>
      <p:ext uri="{BB962C8B-B14F-4D97-AF65-F5344CB8AC3E}">
        <p14:creationId xmlns:p14="http://schemas.microsoft.com/office/powerpoint/2010/main" val="323828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AB30-E4B1-46D3-B7DC-A1F6588C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5B14C-C4EE-4780-BB67-A9D0876C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18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F01B7-EFF1-479E-9717-D61C22DD3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X3=(X1*W5)+(X2*W6)+B3</a:t>
            </a:r>
          </a:p>
          <a:p>
            <a:r>
              <a:rPr lang="en-US" dirty="0"/>
              <a:t>    =(0.75991*0.21)+(0.832018*0.31)+1</a:t>
            </a:r>
          </a:p>
          <a:p>
            <a:r>
              <a:rPr lang="en-US" dirty="0"/>
              <a:t>    =1.41742299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FE12B-8F70-47B3-8E33-B2108DE6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37" y="3765462"/>
            <a:ext cx="3707625" cy="20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79C4-2DE3-402F-AE09-453B0C6F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8B516-C150-44C3-8F5C-ED1B0AF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19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88EA9-201E-456B-8462-19D86B4F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X3=1/(1+e^-1.41742299)</a:t>
            </a:r>
          </a:p>
          <a:p>
            <a:r>
              <a:rPr lang="en-US" dirty="0"/>
              <a:t>     =1/(1+0.24233)</a:t>
            </a:r>
          </a:p>
          <a:p>
            <a:r>
              <a:rPr lang="en-US" dirty="0"/>
              <a:t>     =</a:t>
            </a:r>
            <a:r>
              <a:rPr lang="en-US" b="1" dirty="0"/>
              <a:t>0.80493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8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</a:t>
            </a:fld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At the end of this session, students will be able to: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 5: Apply various learning algorithms to solve the problems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4C34-41FF-4F2B-90D3-3F392575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5177F-C1BA-4FD0-BD0A-2B126E85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20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BD4A-9E48-464B-BEB5-26B6C24C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output of y is 0.5</a:t>
            </a:r>
          </a:p>
          <a:p>
            <a:r>
              <a:rPr lang="en-US" dirty="0"/>
              <a:t>Learning rate is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0C98B-ECC5-4E26-9867-C8F2647A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75" y="3276600"/>
            <a:ext cx="7569589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71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5EB3-CB2C-4089-BFD9-88B55BBC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A29D1-038D-4FD7-A438-E72F7AEC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21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1D466-4D9E-4743-85BE-04B03663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  <a:p>
            <a:pPr marL="0" indent="0">
              <a:buNone/>
            </a:pPr>
            <a:r>
              <a:rPr lang="en-US" dirty="0"/>
              <a:t>      y3, y4 and y5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BE36F-6160-4877-B0EB-5704328D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09" y="2090456"/>
            <a:ext cx="3836321" cy="62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AD860-E649-4DCC-9C5C-FDD86576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09" y="2856322"/>
            <a:ext cx="4215716" cy="89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0DF722-C48B-4962-84F2-461C3480A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"/>
            <a:ext cx="4191000" cy="1406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CAC3B-EE5B-41EF-A576-C8190EB7D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309" y="3885514"/>
            <a:ext cx="4215716" cy="894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579298-028A-486E-9CC4-C9CD0D48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309" y="4911356"/>
            <a:ext cx="5338691" cy="868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47AFD-BE60-4692-A36D-9752ABE07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309" y="5910796"/>
            <a:ext cx="3506642" cy="4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8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3BB7-2C42-48BB-80A3-B44F8488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A7756-12FB-462D-A1DA-67717B39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22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5EDB2-588F-4A1F-BAF0-F05E7727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δ3, δ4, and δ5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55C6-1081-4FD6-9E7C-0A6D712C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38" y="2022300"/>
            <a:ext cx="4267200" cy="1160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184F2C-48A2-4FAF-ABEC-63B1AC56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38" y="3233280"/>
            <a:ext cx="3742890" cy="720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8EEC2-8092-490F-B002-2FBAE0F3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09" y="4010032"/>
            <a:ext cx="3907737" cy="716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2E3165-A200-44D6-9EC1-B48AA54D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109" y="4785245"/>
            <a:ext cx="3842846" cy="512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209E3D-1770-44AB-97D6-FC8AE47AA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109" y="5361279"/>
            <a:ext cx="4558355" cy="1160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C805F-9EC2-411A-90E5-0123EF972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696" y="-26581"/>
            <a:ext cx="3359304" cy="15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0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B8F9-E2B9-4ABE-B72F-5A796322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71600"/>
            <a:ext cx="7543800" cy="639688"/>
          </a:xfrm>
        </p:spPr>
        <p:txBody>
          <a:bodyPr anchor="ctr">
            <a:normAutofit/>
          </a:bodyPr>
          <a:lstStyle/>
          <a:p>
            <a:r>
              <a:rPr lang="en-US" dirty="0"/>
              <a:t>Update all other weight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01759-3B71-4FF5-BB0B-1A6EAA8C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23</a:t>
            </a:fld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28343-45EB-4750-968F-3FF786A3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728770"/>
            <a:ext cx="7605464" cy="3023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323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0B0D-7C1F-4AFC-AE0C-11B866AA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B87F1-C741-425F-98F3-18667268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24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A94D7-F686-4A2C-8E9E-8E765441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  <a:p>
            <a:pPr marL="0" indent="0">
              <a:buNone/>
            </a:pPr>
            <a:r>
              <a:rPr lang="en-US" dirty="0"/>
              <a:t>      y3, y4 and y5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D2284-759D-48D7-99EF-36173084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89" y="0"/>
            <a:ext cx="3102428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636AB-D72D-4EBC-B80C-A5332565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9" y="2103437"/>
            <a:ext cx="4803135" cy="868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5AA2C5-0262-485A-853F-EF3DE0A57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3071018"/>
            <a:ext cx="4977418" cy="868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24A7B-604E-4EB8-A25C-72B90A699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4030829"/>
            <a:ext cx="5486401" cy="83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DDCACF-362D-4170-81CA-E87889EF8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799" y="4971810"/>
            <a:ext cx="3888048" cy="4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8E85-C821-47B3-BDF3-5124D3F3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92206"/>
            <a:ext cx="7525618" cy="792088"/>
          </a:xfrm>
        </p:spPr>
        <p:txBody>
          <a:bodyPr anchor="ctr">
            <a:normAutofit/>
          </a:bodyPr>
          <a:lstStyle/>
          <a:p>
            <a:r>
              <a:rPr lang="en-ID" dirty="0"/>
              <a:t>NN Before 2010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72A4EC-DCAE-42B3-A1A2-EA7A14A18E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199" y="1676400"/>
          <a:ext cx="7529265" cy="4716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190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4FB0-C429-4ECA-A7FB-AB46EB0C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52400"/>
            <a:ext cx="6400800" cy="1388269"/>
          </a:xfr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ID" sz="2400" dirty="0"/>
              <a:t>Why NN didn’t work before 2010?</a:t>
            </a:r>
            <a:br>
              <a:rPr lang="en-ID" sz="2400" dirty="0"/>
            </a:br>
            <a:br>
              <a:rPr lang="en-ID" sz="2400" dirty="0"/>
            </a:br>
            <a:r>
              <a:rPr lang="en-ID" sz="2400" dirty="0"/>
              <a:t>Answer: </a:t>
            </a:r>
            <a:br>
              <a:rPr lang="en-ID" sz="2400" dirty="0"/>
            </a:br>
            <a:r>
              <a:rPr lang="en-ID" sz="2400" dirty="0">
                <a:solidFill>
                  <a:srgbClr val="FF0000"/>
                </a:solidFill>
              </a:rPr>
              <a:t>The Vanishing Gradient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A00D2-C6E6-4C40-856F-0CCCA4A4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14524"/>
            <a:ext cx="7864149" cy="2505076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5A6BA1-F2AE-49BA-8E1E-80642F5D0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4876800"/>
            <a:ext cx="7533456" cy="155019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Because of the mathematics </a:t>
            </a:r>
            <a:r>
              <a:rPr lang="en-US" sz="1800"/>
              <a:t>of backpropagation, </a:t>
            </a:r>
            <a:r>
              <a:rPr lang="en-US" sz="1800" dirty="0"/>
              <a:t>the earlier layer receive smaller error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earliest layer might learn almost nothing from the error signal as the number of layer grows </a:t>
            </a:r>
          </a:p>
        </p:txBody>
      </p:sp>
    </p:spTree>
    <p:extLst>
      <p:ext uri="{BB962C8B-B14F-4D97-AF65-F5344CB8AC3E}">
        <p14:creationId xmlns:p14="http://schemas.microsoft.com/office/powerpoint/2010/main" val="2551380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0B22-F105-4CC7-813D-808CD8C7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E63D2-EB76-4D0C-906A-FB1D7996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27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FC754-3229-4DAC-8433-C32EECE05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Simply, neural networks with </a:t>
            </a:r>
            <a:r>
              <a:rPr lang="en-US" b="1" dirty="0"/>
              <a:t>A LOT OF </a:t>
            </a:r>
            <a:r>
              <a:rPr lang="en-US" dirty="0"/>
              <a:t>hidden layers, (or in other words, deep layers). Currently, it can hold hundreds of layers</a:t>
            </a:r>
          </a:p>
          <a:p>
            <a:r>
              <a:rPr lang="en-US" dirty="0"/>
              <a:t>Deep learning creates many layers of neurons, attempting to learn structured representation of big data, layer by layer.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C66C6-D97A-411C-9423-8069DC12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852" y="4667297"/>
            <a:ext cx="6464632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90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540E-59C7-4070-A32D-2882C3E9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deep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936E8-04FD-4EF3-886B-12B9265C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28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A6B6D-0AD9-477B-9272-7F4C4D5C6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huge amount of data</a:t>
            </a:r>
          </a:p>
          <a:p>
            <a:r>
              <a:rPr lang="en-US" dirty="0"/>
              <a:t>Perform complex algorithms</a:t>
            </a:r>
          </a:p>
          <a:p>
            <a:r>
              <a:rPr lang="en-US" dirty="0"/>
              <a:t>To achieve the best performance with large amount of data</a:t>
            </a:r>
          </a:p>
          <a:p>
            <a:r>
              <a:rPr lang="en-US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84770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0608-ED1E-45A7-933E-2E251788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047" y="1350561"/>
            <a:ext cx="7525618" cy="792088"/>
          </a:xfrm>
        </p:spPr>
        <p:txBody>
          <a:bodyPr anchor="ctr">
            <a:normAutofit/>
          </a:bodyPr>
          <a:lstStyle/>
          <a:p>
            <a:r>
              <a:rPr lang="en-US" dirty="0"/>
              <a:t>Why now?</a:t>
            </a:r>
            <a:endParaRPr lang="en-ID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E1A81E-AC93-4EDD-9886-DA846DA640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95400" y="3276600"/>
          <a:ext cx="7529265" cy="321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B6F5EE-E3ED-4ACF-99D9-A12C2E867E71}"/>
              </a:ext>
            </a:extLst>
          </p:cNvPr>
          <p:cNvSpPr txBox="1"/>
          <p:nvPr/>
        </p:nvSpPr>
        <p:spPr>
          <a:xfrm>
            <a:off x="1295400" y="2228989"/>
            <a:ext cx="752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Deep Learning was started to have an exceptional performance in 2010s thanks to these three factors: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3C5A8E-AD69-4B0F-8DB9-D987DD38F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3352800"/>
            <a:ext cx="3810000" cy="897792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F6FC3FBB-53C2-4408-AF15-109800EDD4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9021" y="4438918"/>
            <a:ext cx="914400" cy="914400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80D33CF7-0762-4BEB-90B4-EA428E259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7788" y="4438918"/>
            <a:ext cx="914400" cy="914400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698E55AD-0BA4-4948-B00B-0C3C214E8D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6555" y="4438918"/>
            <a:ext cx="914400" cy="914400"/>
          </a:xfrm>
          <a:prstGeom prst="rect">
            <a:avLst/>
          </a:prstGeom>
        </p:spPr>
      </p:pic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660144A5-24D8-475E-984D-3E26CBDC2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5322" y="4438918"/>
            <a:ext cx="914400" cy="914400"/>
          </a:xfrm>
          <a:prstGeom prst="rect">
            <a:avLst/>
          </a:prstGeom>
        </p:spPr>
      </p:pic>
      <p:pic>
        <p:nvPicPr>
          <p:cNvPr id="17" name="Graphic 16" descr="Database">
            <a:extLst>
              <a:ext uri="{FF2B5EF4-FFF2-40B4-BE49-F238E27FC236}">
                <a16:creationId xmlns:a16="http://schemas.microsoft.com/office/drawing/2014/main" id="{4A28363F-9AFA-4411-A584-10042475AE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7324" y="4438918"/>
            <a:ext cx="914400" cy="914400"/>
          </a:xfrm>
          <a:prstGeom prst="rect">
            <a:avLst/>
          </a:prstGeom>
        </p:spPr>
      </p:pic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27CC907C-1440-4180-925F-342BE8DD7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80513" y="4419600"/>
            <a:ext cx="914400" cy="914400"/>
          </a:xfrm>
          <a:prstGeom prst="rect">
            <a:avLst/>
          </a:prstGeom>
        </p:spPr>
      </p:pic>
      <p:pic>
        <p:nvPicPr>
          <p:cNvPr id="19" name="Graphic 18" descr="Database">
            <a:extLst>
              <a:ext uri="{FF2B5EF4-FFF2-40B4-BE49-F238E27FC236}">
                <a16:creationId xmlns:a16="http://schemas.microsoft.com/office/drawing/2014/main" id="{7A2830BC-388D-42EE-A681-D61FCBC02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1000" y="4438918"/>
            <a:ext cx="914400" cy="91440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67CA68F4-C34D-4E01-A305-2129FFB303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1" b="10333"/>
          <a:stretch/>
        </p:blipFill>
        <p:spPr>
          <a:xfrm>
            <a:off x="4375063" y="5522326"/>
            <a:ext cx="3151179" cy="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3</a:t>
            </a:fld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D" dirty="0"/>
              <a:t>Artificial Neural Network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D" dirty="0"/>
              <a:t>Backpropagation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Deep Learning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Understanding Deep Learning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Exercise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7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C62B0BEB-141A-CC29-877F-04886163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FB365F-C4E8-4369-8E62-6E38C6A4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30</a:t>
            </a:fld>
            <a:endParaRPr lang="id-ID"/>
          </a:p>
        </p:txBody>
      </p:sp>
      <p:pic>
        <p:nvPicPr>
          <p:cNvPr id="4098" name="Picture 2" descr="Memahami Perbedaan Algoritma Machine Learning vs Deep Learni...">
            <a:extLst>
              <a:ext uri="{FF2B5EF4-FFF2-40B4-BE49-F238E27FC236}">
                <a16:creationId xmlns:a16="http://schemas.microsoft.com/office/drawing/2014/main" id="{F04FDE8B-5181-4D49-8EA4-B5F1CDF9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386524"/>
            <a:ext cx="7605464" cy="37076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77926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0CE38FE-F793-2837-BB00-119DC8E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dirty="0">
                <a:solidFill>
                  <a:srgbClr val="0070C0"/>
                </a:solidFill>
              </a:rPr>
              <a:t>Understanding </a:t>
            </a:r>
            <a:r>
              <a:rPr lang="en-US" sz="2800" dirty="0">
                <a:solidFill>
                  <a:srgbClr val="0070C0"/>
                </a:solidFill>
              </a:rPr>
              <a:t>Deep Learning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C2A2A-2DEC-4E03-9472-F4299A34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31</a:t>
            </a:fld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46F12-1C77-45FF-8199-0A33AD54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91099"/>
            <a:ext cx="7605464" cy="3498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298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9C2E591-F2B0-60B8-724F-786745DA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71600"/>
            <a:ext cx="7543800" cy="639688"/>
          </a:xfrm>
        </p:spPr>
        <p:txBody>
          <a:bodyPr/>
          <a:lstStyle/>
          <a:p>
            <a:r>
              <a:rPr lang="en-US" dirty="0"/>
              <a:t>Deep learning: A few example uses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B1BBD-A22A-485C-AFB5-45EA26FC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32</a:t>
            </a:fld>
            <a:endParaRPr lang="id-ID"/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98D614E-5C9F-47F5-BA39-157C432B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57647"/>
            <a:ext cx="7605464" cy="3365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1549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E98B-3859-4817-9096-EAD9F293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A0ED5-80C8-4592-8663-CC8125AD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33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B79C6-D761-44DA-BBF0-02F422EFC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layers</a:t>
            </a:r>
          </a:p>
          <a:p>
            <a:r>
              <a:rPr lang="en-US" dirty="0"/>
              <a:t>Features are learned, not given</a:t>
            </a:r>
          </a:p>
          <a:p>
            <a:r>
              <a:rPr lang="en-US" dirty="0"/>
              <a:t>Low-level features combined into</a:t>
            </a:r>
            <a:br>
              <a:rPr lang="en-US" dirty="0"/>
            </a:br>
            <a:r>
              <a:rPr lang="en-US" dirty="0"/>
              <a:t>high-level features</a:t>
            </a:r>
          </a:p>
          <a:p>
            <a:endParaRPr lang="en-US" dirty="0"/>
          </a:p>
          <a:p>
            <a:r>
              <a:rPr lang="en-US" dirty="0"/>
              <a:t>Special types of layers</a:t>
            </a:r>
          </a:p>
          <a:p>
            <a:pPr lvl="1"/>
            <a:r>
              <a:rPr lang="en-US" dirty="0"/>
              <a:t>convolutional</a:t>
            </a:r>
          </a:p>
          <a:p>
            <a:pPr lvl="1"/>
            <a:r>
              <a:rPr lang="en-US" dirty="0"/>
              <a:t>drop-out</a:t>
            </a:r>
          </a:p>
          <a:p>
            <a:pPr lvl="1"/>
            <a:r>
              <a:rPr lang="en-US" dirty="0"/>
              <a:t>recurrent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deep residual networks">
            <a:extLst>
              <a:ext uri="{FF2B5EF4-FFF2-40B4-BE49-F238E27FC236}">
                <a16:creationId xmlns:a16="http://schemas.microsoft.com/office/drawing/2014/main" id="{A5B6A1A4-E0BE-4582-A530-C6027A61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3413051"/>
            <a:ext cx="4680430" cy="269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4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70BE-A593-41B1-AD23-8B26338E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2FE0-D002-4D8B-8ED2-2871C4C3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34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C34AB-DA9A-44C9-8505-862A205C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dirty="0"/>
              <a:t>Stuart Russell, Peter </a:t>
            </a:r>
            <a:r>
              <a:rPr lang="id-ID" dirty="0"/>
              <a:t>Norvig</a:t>
            </a:r>
            <a:r>
              <a:rPr lang="en-US" dirty="0"/>
              <a:t>. 2020. </a:t>
            </a:r>
            <a:r>
              <a:rPr lang="en-US" b="1" dirty="0">
                <a:solidFill>
                  <a:srgbClr val="3399FF"/>
                </a:solidFill>
              </a:rPr>
              <a:t>Artificial Intelligence : A Modern Approach.</a:t>
            </a:r>
            <a:r>
              <a:rPr lang="en-US" dirty="0"/>
              <a:t> Pearson Education. New Jersey. ISBN:9780132071482</a:t>
            </a:r>
          </a:p>
          <a:p>
            <a:pPr algn="just">
              <a:defRPr/>
            </a:pPr>
            <a:r>
              <a:rPr lang="en-US" dirty="0"/>
              <a:t>Gareth James, Daniela Witten, Trevor Hastie, Robert </a:t>
            </a:r>
            <a:r>
              <a:rPr lang="en-US" dirty="0" err="1"/>
              <a:t>Tibshirani</a:t>
            </a:r>
            <a:r>
              <a:rPr lang="en-US" dirty="0"/>
              <a:t>. An introduction to Statistical Learning with Application R. </a:t>
            </a:r>
            <a:r>
              <a:rPr lang="en-US"/>
              <a:t>2</a:t>
            </a:r>
            <a:r>
              <a:rPr lang="en-US" baseline="30000"/>
              <a:t>nd</a:t>
            </a:r>
            <a:r>
              <a:rPr lang="en-US"/>
              <a:t> Edition, 2021, Springer</a:t>
            </a:r>
            <a:endParaRPr lang="en-US" dirty="0"/>
          </a:p>
          <a:p>
            <a:pPr algn="just">
              <a:defRPr/>
            </a:pPr>
            <a:r>
              <a:rPr lang="en-US" dirty="0"/>
              <a:t>http://cs231n.stanford.edu/slides/2018/cs231n_2018_lecture04.pdf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5985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35</a:t>
            </a:fld>
            <a:endParaRPr lang="id-ID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Exercise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638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70BE-A593-41B1-AD23-8B26338E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228600"/>
            <a:ext cx="5014664" cy="639688"/>
          </a:xfrm>
        </p:spPr>
        <p:txBody>
          <a:bodyPr/>
          <a:lstStyle/>
          <a:p>
            <a:pPr algn="r"/>
            <a:r>
              <a:rPr lang="en-US"/>
              <a:t>Exercise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2FE0-D002-4D8B-8ED2-2871C4C3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36</a:t>
            </a:fld>
            <a:endParaRPr lang="id-ID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FABE7B-79A6-459F-895B-D960F0AB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dirty="0"/>
              <a:t>Consider the following set of examples, each with six inputs and one target output:</a:t>
            </a:r>
          </a:p>
          <a:p>
            <a:pPr algn="just">
              <a:lnSpc>
                <a:spcPct val="150000"/>
              </a:lnSpc>
              <a:defRPr/>
            </a:pPr>
            <a:endParaRPr lang="en-US" dirty="0"/>
          </a:p>
          <a:p>
            <a:pPr algn="just">
              <a:lnSpc>
                <a:spcPct val="150000"/>
              </a:lnSpc>
              <a:defRPr/>
            </a:pPr>
            <a:endParaRPr lang="en-US" dirty="0"/>
          </a:p>
          <a:p>
            <a:pPr algn="just">
              <a:lnSpc>
                <a:spcPct val="150000"/>
              </a:lnSpc>
              <a:defRPr/>
            </a:pPr>
            <a:endParaRPr lang="en-US" dirty="0"/>
          </a:p>
          <a:p>
            <a:pPr algn="just">
              <a:lnSpc>
                <a:spcPct val="150000"/>
              </a:lnSpc>
              <a:defRPr/>
            </a:pPr>
            <a:endParaRPr lang="en-US" dirty="0"/>
          </a:p>
          <a:p>
            <a:pPr algn="just">
              <a:lnSpc>
                <a:spcPct val="150000"/>
              </a:lnSpc>
              <a:defRPr/>
            </a:pPr>
            <a:r>
              <a:rPr lang="en-US" dirty="0"/>
              <a:t>Run perceptron learning rule on these data and show the final weights.</a:t>
            </a:r>
          </a:p>
          <a:p>
            <a:pPr algn="just">
              <a:lnSpc>
                <a:spcPct val="150000"/>
              </a:lnSpc>
              <a:defRPr/>
            </a:pPr>
            <a:endParaRPr lang="en-ID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87D3000-BACA-4CE5-ABE4-A40786E58003}"/>
              </a:ext>
            </a:extLst>
          </p:cNvPr>
          <p:cNvSpPr txBox="1">
            <a:spLocks/>
          </p:cNvSpPr>
          <p:nvPr/>
        </p:nvSpPr>
        <p:spPr>
          <a:xfrm>
            <a:off x="1295400" y="1454018"/>
            <a:ext cx="7605464" cy="4458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9888E-C365-4421-99D7-F6C70A14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51" y="2667000"/>
            <a:ext cx="3706091" cy="22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3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E1868DD-8D4D-05F2-F299-5AAC7819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71600"/>
            <a:ext cx="7543800" cy="63968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0CA9A-0493-4712-94C3-E73DB14A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4</a:t>
            </a:fld>
            <a:endParaRPr lang="id-ID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C1544F-2055-4D9C-AD9E-383BAA58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76661"/>
            <a:ext cx="7605464" cy="3327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22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E8F4-1104-4714-AE53-8D8FDF0C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AI vs ML vs DL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4FCE8-CC43-4BAF-A2DA-1C2DAB35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5</a:t>
            </a:fld>
            <a:endParaRPr lang="id-ID"/>
          </a:p>
        </p:txBody>
      </p:sp>
      <p:pic>
        <p:nvPicPr>
          <p:cNvPr id="1028" name="Picture 4" descr="ML vs Dl Vs AI | Know in-depth Difference - Analytics Vidhya">
            <a:extLst>
              <a:ext uri="{FF2B5EF4-FFF2-40B4-BE49-F238E27FC236}">
                <a16:creationId xmlns:a16="http://schemas.microsoft.com/office/drawing/2014/main" id="{48FBDFAD-1629-47F8-8F7D-DCC76878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034771"/>
            <a:ext cx="7605464" cy="441116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3958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>
            <a:extLst>
              <a:ext uri="{FF2B5EF4-FFF2-40B4-BE49-F238E27FC236}">
                <a16:creationId xmlns:a16="http://schemas.microsoft.com/office/drawing/2014/main" id="{59AFB485-8DD5-004A-AEBD-101B2280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3E69C-15B1-468C-A494-DCA7EED5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6</a:t>
            </a:fld>
            <a:endParaRPr lang="id-ID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2C55A61-A22E-4E35-A087-9AA1EEB46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575" y="2011288"/>
            <a:ext cx="7588314" cy="445813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9912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>
            <a:extLst>
              <a:ext uri="{FF2B5EF4-FFF2-40B4-BE49-F238E27FC236}">
                <a16:creationId xmlns:a16="http://schemas.microsoft.com/office/drawing/2014/main" id="{EC7C8263-29A9-1C4F-4182-361B3A60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 of ANN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57C0D-2604-4ABB-96E5-8AB76E7D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73735F-2667-4028-B606-D96AABD86FDB}" type="slidenum">
              <a:rPr lang="id-ID" smtClean="0"/>
              <a:pPr>
                <a:spcAft>
                  <a:spcPts val="600"/>
                </a:spcAft>
              </a:pPr>
              <a:t>7</a:t>
            </a:fld>
            <a:endParaRPr lang="id-ID"/>
          </a:p>
        </p:txBody>
      </p:sp>
      <p:pic>
        <p:nvPicPr>
          <p:cNvPr id="2052" name="Picture 4" descr="Diagram&#10;&#10;Description automatically generated">
            <a:extLst>
              <a:ext uri="{FF2B5EF4-FFF2-40B4-BE49-F238E27FC236}">
                <a16:creationId xmlns:a16="http://schemas.microsoft.com/office/drawing/2014/main" id="{15A116C3-0353-41E6-8228-7841D8D8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728770"/>
            <a:ext cx="7605464" cy="302317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7845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A18E-56BB-41F5-B0DD-1FF38624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Artificial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692D92-487E-4AE8-A922-CA6065D6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8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1F0F4-49C2-4606-B8A8-D1445C210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99FF"/>
                </a:solidFill>
              </a:rPr>
              <a:t>An artificial network </a:t>
            </a:r>
            <a:r>
              <a:rPr lang="en-US" dirty="0"/>
              <a:t>that imitates the neurons in our brain</a:t>
            </a:r>
          </a:p>
          <a:p>
            <a:pPr lvl="1"/>
            <a:r>
              <a:rPr lang="en-US" dirty="0"/>
              <a:t>There is hypothesis that mental activity consists of electrochemical activity in network of brain cells</a:t>
            </a:r>
          </a:p>
          <a:p>
            <a:r>
              <a:rPr lang="en-US" dirty="0"/>
              <a:t>Each node in ANN fires when </a:t>
            </a:r>
            <a:r>
              <a:rPr lang="en-US" b="1" dirty="0">
                <a:solidFill>
                  <a:srgbClr val="3399FF"/>
                </a:solidFill>
              </a:rPr>
              <a:t>a linear combination</a:t>
            </a:r>
            <a:r>
              <a:rPr lang="en-US" dirty="0"/>
              <a:t> exceed some threshold (linear classifier)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331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57A8-E1EB-4098-AD6A-FAA2129B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Artificial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1FE56-5104-4EFE-82D9-034F21D3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9</a:t>
            </a:fld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D1AE-6338-4748-969C-AE8C4F8D7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399FF"/>
                </a:solidFill>
              </a:rPr>
              <a:t>Neural networks </a:t>
            </a:r>
            <a:r>
              <a:rPr lang="en-US" dirty="0"/>
              <a:t>are composed of nodes or </a:t>
            </a:r>
            <a:r>
              <a:rPr lang="en-US" b="1" dirty="0">
                <a:solidFill>
                  <a:srgbClr val="3399FF"/>
                </a:solidFill>
              </a:rPr>
              <a:t>units</a:t>
            </a:r>
            <a:r>
              <a:rPr lang="en-US" dirty="0"/>
              <a:t> connected by directed </a:t>
            </a:r>
            <a:r>
              <a:rPr lang="en-US" b="1" dirty="0">
                <a:solidFill>
                  <a:srgbClr val="3399FF"/>
                </a:solidFill>
              </a:rPr>
              <a:t>links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3399FF"/>
                </a:solidFill>
              </a:rPr>
              <a:t>link</a:t>
            </a:r>
            <a:r>
              <a:rPr lang="en-US" dirty="0"/>
              <a:t> from unit </a:t>
            </a:r>
            <a:r>
              <a:rPr lang="en-US" i="1" dirty="0" err="1"/>
              <a:t>i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dirty="0"/>
              <a:t> serves to propagate </a:t>
            </a:r>
            <a:r>
              <a:rPr lang="en-US" b="1" dirty="0">
                <a:solidFill>
                  <a:srgbClr val="3399FF"/>
                </a:solidFill>
              </a:rPr>
              <a:t>activation</a:t>
            </a:r>
            <a:r>
              <a:rPr lang="en-US" dirty="0"/>
              <a:t> </a:t>
            </a:r>
            <a:r>
              <a:rPr lang="en-US" i="1" dirty="0" err="1"/>
              <a:t>a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r>
              <a:rPr lang="en-US" dirty="0"/>
              <a:t>Each </a:t>
            </a:r>
            <a:r>
              <a:rPr lang="en-US" b="1" dirty="0">
                <a:solidFill>
                  <a:srgbClr val="3399FF"/>
                </a:solidFill>
              </a:rPr>
              <a:t>link</a:t>
            </a:r>
            <a:r>
              <a:rPr lang="en-US" dirty="0"/>
              <a:t> has numeric </a:t>
            </a:r>
            <a:r>
              <a:rPr lang="en-US" b="1" dirty="0">
                <a:solidFill>
                  <a:srgbClr val="3399FF"/>
                </a:solidFill>
              </a:rPr>
              <a:t>weight</a:t>
            </a:r>
            <a:r>
              <a:rPr lang="en-US" dirty="0"/>
              <a:t> </a:t>
            </a:r>
            <a:r>
              <a:rPr lang="en-US" i="1" dirty="0" err="1"/>
              <a:t>w</a:t>
            </a:r>
            <a:r>
              <a:rPr lang="en-US" i="1" baseline="-25000" dirty="0" err="1"/>
              <a:t>i,j</a:t>
            </a:r>
            <a:r>
              <a:rPr lang="en-US" i="1" dirty="0"/>
              <a:t> </a:t>
            </a:r>
            <a:r>
              <a:rPr lang="en-US" dirty="0"/>
              <a:t>associated with it</a:t>
            </a:r>
          </a:p>
          <a:p>
            <a:r>
              <a:rPr lang="en-US" dirty="0"/>
              <a:t>Then, we apply </a:t>
            </a:r>
            <a:r>
              <a:rPr lang="en-US" b="1" dirty="0">
                <a:solidFill>
                  <a:srgbClr val="3399FF"/>
                </a:solidFill>
              </a:rPr>
              <a:t>activation function</a:t>
            </a:r>
            <a:r>
              <a:rPr lang="en-US" dirty="0"/>
              <a:t> </a:t>
            </a:r>
            <a:r>
              <a:rPr lang="en-US" i="1" dirty="0"/>
              <a:t>g</a:t>
            </a:r>
            <a:r>
              <a:rPr lang="en-US" dirty="0"/>
              <a:t> to derive the output (activation) </a:t>
            </a:r>
            <a:r>
              <a:rPr lang="en-US" i="1" dirty="0"/>
              <a:t>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EBA02-BFF7-4E30-B166-C709D28F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5550" y="4907005"/>
            <a:ext cx="4838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42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BM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4057</TotalTime>
  <Words>853</Words>
  <Application>Microsoft Office PowerPoint</Application>
  <PresentationFormat>On-screen Show (4:3)</PresentationFormat>
  <Paragraphs>165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Open Sans</vt:lpstr>
      <vt:lpstr>Wingdings</vt:lpstr>
      <vt:lpstr>TemplateBM_2</vt:lpstr>
      <vt:lpstr>Intro to Neural Network &amp; Deep Learning  Session 20</vt:lpstr>
      <vt:lpstr>Learning Outcomes</vt:lpstr>
      <vt:lpstr>Outline</vt:lpstr>
      <vt:lpstr>PowerPoint Presentation</vt:lpstr>
      <vt:lpstr>AI vs ML vs DL</vt:lpstr>
      <vt:lpstr>Neural Network Timeline</vt:lpstr>
      <vt:lpstr>Basic Concept of ANN</vt:lpstr>
      <vt:lpstr>Artificial Neural Network</vt:lpstr>
      <vt:lpstr>Artificial Neural Network</vt:lpstr>
      <vt:lpstr>Artificial Neural Network</vt:lpstr>
      <vt:lpstr>Artificial Neural Network</vt:lpstr>
      <vt:lpstr>Artificial Neural Network</vt:lpstr>
      <vt:lpstr>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Forward Pass</vt:lpstr>
      <vt:lpstr>Backward Pass</vt:lpstr>
      <vt:lpstr>Update all other weight</vt:lpstr>
      <vt:lpstr>Forward Pass</vt:lpstr>
      <vt:lpstr>NN Before 2010</vt:lpstr>
      <vt:lpstr>Why NN didn’t work before 2010?  Answer:  The Vanishing Gradient Problem</vt:lpstr>
      <vt:lpstr>Deep Learning</vt:lpstr>
      <vt:lpstr>Why do we need deep learning?</vt:lpstr>
      <vt:lpstr>Why now?</vt:lpstr>
      <vt:lpstr>Deep Learning</vt:lpstr>
      <vt:lpstr>Understanding Deep Learning</vt:lpstr>
      <vt:lpstr>Deep learning: A few example uses </vt:lpstr>
      <vt:lpstr>Deep neural networks</vt:lpstr>
      <vt:lpstr>References</vt:lpstr>
      <vt:lpstr>Exercise</vt:lpstr>
      <vt:lpstr>Exercise</vt:lpstr>
    </vt:vector>
  </TitlesOfParts>
  <Company>Bina Nusantara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AI_Pert2</dc:title>
  <dc:creator>williem@binus.edu</dc:creator>
  <cp:lastModifiedBy>Felix Indra Kurniadi</cp:lastModifiedBy>
  <cp:revision>287</cp:revision>
  <dcterms:created xsi:type="dcterms:W3CDTF">2014-12-19T03:07:01Z</dcterms:created>
  <dcterms:modified xsi:type="dcterms:W3CDTF">2022-05-31T07:25:02Z</dcterms:modified>
</cp:coreProperties>
</file>